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0" r:id="rId3"/>
    <p:sldId id="285" r:id="rId4"/>
    <p:sldId id="286" r:id="rId5"/>
    <p:sldId id="262" r:id="rId6"/>
    <p:sldId id="263" r:id="rId7"/>
    <p:sldId id="264" r:id="rId8"/>
    <p:sldId id="268" r:id="rId9"/>
    <p:sldId id="269" r:id="rId10"/>
    <p:sldId id="270" r:id="rId11"/>
    <p:sldId id="265" r:id="rId12"/>
    <p:sldId id="266" r:id="rId13"/>
    <p:sldId id="278" r:id="rId14"/>
    <p:sldId id="267" r:id="rId15"/>
    <p:sldId id="279" r:id="rId16"/>
    <p:sldId id="280" r:id="rId17"/>
    <p:sldId id="287" r:id="rId18"/>
    <p:sldId id="288" r:id="rId19"/>
    <p:sldId id="290" r:id="rId20"/>
    <p:sldId id="289" r:id="rId21"/>
    <p:sldId id="291" r:id="rId22"/>
    <p:sldId id="277" r:id="rId23"/>
    <p:sldId id="275" r:id="rId24"/>
    <p:sldId id="276" r:id="rId25"/>
    <p:sldId id="271" r:id="rId26"/>
    <p:sldId id="272" r:id="rId27"/>
    <p:sldId id="273" r:id="rId28"/>
    <p:sldId id="282" r:id="rId29"/>
    <p:sldId id="283" r:id="rId30"/>
    <p:sldId id="284" r:id="rId31"/>
    <p:sldId id="274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10" autoAdjust="0"/>
    <p:restoredTop sz="93473" autoAdjust="0"/>
  </p:normalViewPr>
  <p:slideViewPr>
    <p:cSldViewPr>
      <p:cViewPr varScale="1">
        <p:scale>
          <a:sx n="82" d="100"/>
          <a:sy n="82" d="100"/>
        </p:scale>
        <p:origin x="1368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91116-48EE-4DFF-9270-C3C010D888DB}" type="datetimeFigureOut">
              <a:rPr lang="ko-KR" altLang="en-US" smtClean="0"/>
              <a:t>2019-09-28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BEEFA2-8A74-4A81-9936-26E865BD47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438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EEFA2-8A74-4A81-9936-26E865BD476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77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◊ 영국의 </a:t>
            </a:r>
            <a:r>
              <a:rPr lang="ko-KR" altLang="en-US" dirty="0" err="1" smtClean="0"/>
              <a:t>호라이즌</a:t>
            </a:r>
            <a:r>
              <a:rPr lang="ko-KR" altLang="en-US" dirty="0" smtClean="0"/>
              <a:t> 스캐닝 센터</a:t>
            </a:r>
            <a:r>
              <a:rPr lang="en-US" altLang="ko-KR" dirty="0" smtClean="0"/>
              <a:t>(The Foresight HSC)</a:t>
            </a:r>
          </a:p>
          <a:p>
            <a:r>
              <a:rPr lang="en-US" altLang="ko-KR" dirty="0" smtClean="0"/>
              <a:t>  ○ </a:t>
            </a:r>
            <a:r>
              <a:rPr lang="ko-KR" altLang="en-US" dirty="0" smtClean="0"/>
              <a:t>최신 </a:t>
            </a:r>
            <a:r>
              <a:rPr lang="ko-KR" altLang="en-US" dirty="0" err="1" smtClean="0"/>
              <a:t>과학이론과</a:t>
            </a:r>
            <a:r>
              <a:rPr lang="ko-KR" altLang="en-US" dirty="0" smtClean="0"/>
              <a:t> 데이터 등 </a:t>
            </a:r>
            <a:r>
              <a:rPr lang="ko-KR" altLang="en-US" dirty="0" err="1" smtClean="0"/>
              <a:t>증거기반의</a:t>
            </a:r>
            <a:r>
              <a:rPr lang="ko-KR" altLang="en-US" dirty="0" smtClean="0"/>
              <a:t> 정책분석 서비스를 제공하고 정부의 혁신적 전략 및 중장기 미래 정책개발을 지원하기 위해 </a:t>
            </a:r>
            <a:r>
              <a:rPr lang="en-US" altLang="ko-KR" dirty="0" smtClean="0"/>
              <a:t>2005</a:t>
            </a:r>
            <a:r>
              <a:rPr lang="ko-KR" altLang="en-US" dirty="0" smtClean="0"/>
              <a:t>년 수립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주요기능</a:t>
            </a:r>
          </a:p>
          <a:p>
            <a:r>
              <a:rPr lang="ko-KR" altLang="en-US" dirty="0" smtClean="0"/>
              <a:t>  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미래신성장동력 발굴</a:t>
            </a:r>
            <a:r>
              <a:rPr lang="en-US" altLang="ko-KR" dirty="0" smtClean="0"/>
              <a:t>(Future Projects) : HSC</a:t>
            </a:r>
            <a:r>
              <a:rPr lang="ko-KR" altLang="en-US" dirty="0" smtClean="0"/>
              <a:t>는 다양한 주제와 이슈들의 </a:t>
            </a:r>
            <a:r>
              <a:rPr lang="ko-KR" altLang="en-US" dirty="0" err="1" smtClean="0"/>
              <a:t>연관분석을</a:t>
            </a:r>
            <a:r>
              <a:rPr lang="ko-KR" altLang="en-US" dirty="0" smtClean="0"/>
              <a:t> 통해 </a:t>
            </a:r>
            <a:r>
              <a:rPr lang="en-US" altLang="ko-KR" dirty="0" smtClean="0"/>
              <a:t>10~15</a:t>
            </a:r>
            <a:r>
              <a:rPr lang="ko-KR" altLang="en-US" dirty="0" smtClean="0"/>
              <a:t>년 이후 미래를 전망</a:t>
            </a:r>
          </a:p>
          <a:p>
            <a:r>
              <a:rPr lang="ko-KR" altLang="en-US" dirty="0" smtClean="0"/>
              <a:t>  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미래연구역량강화 및 </a:t>
            </a:r>
            <a:r>
              <a:rPr lang="ko-KR" altLang="en-US" dirty="0" err="1" smtClean="0"/>
              <a:t>기법개발</a:t>
            </a:r>
            <a:r>
              <a:rPr lang="en-US" altLang="ko-KR" dirty="0" smtClean="0"/>
              <a:t>(Training and tools) : HSC</a:t>
            </a:r>
            <a:r>
              <a:rPr lang="ko-KR" altLang="en-US" dirty="0" smtClean="0"/>
              <a:t>는 정부의 미래전략 및 정책 개발을 위해 필요한 미래 분석 가이드 및 방법론 제시</a:t>
            </a:r>
          </a:p>
          <a:p>
            <a:r>
              <a:rPr lang="ko-KR" altLang="en-US" dirty="0" smtClean="0"/>
              <a:t>  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시그마 스캔</a:t>
            </a:r>
            <a:r>
              <a:rPr lang="en-US" altLang="ko-KR" dirty="0" smtClean="0"/>
              <a:t>(Sigma Scan) : STEEP(</a:t>
            </a:r>
            <a:r>
              <a:rPr lang="ko-KR" altLang="en-US" dirty="0" smtClean="0"/>
              <a:t>정치</a:t>
            </a:r>
            <a:r>
              <a:rPr lang="en-US" altLang="ko-KR" dirty="0" smtClean="0"/>
              <a:t>·</a:t>
            </a:r>
            <a:r>
              <a:rPr lang="ko-KR" altLang="en-US" dirty="0" smtClean="0"/>
              <a:t>경제</a:t>
            </a:r>
            <a:r>
              <a:rPr lang="en-US" altLang="ko-KR" dirty="0" smtClean="0"/>
              <a:t>·</a:t>
            </a:r>
            <a:r>
              <a:rPr lang="ko-KR" altLang="en-US" dirty="0" smtClean="0"/>
              <a:t>사회</a:t>
            </a:r>
            <a:r>
              <a:rPr lang="en-US" altLang="ko-KR" dirty="0" smtClean="0"/>
              <a:t>·</a:t>
            </a:r>
            <a:r>
              <a:rPr lang="ko-KR" altLang="en-US" dirty="0" smtClean="0"/>
              <a:t>환경</a:t>
            </a:r>
            <a:r>
              <a:rPr lang="en-US" altLang="ko-KR" dirty="0" smtClean="0"/>
              <a:t>·</a:t>
            </a:r>
            <a:r>
              <a:rPr lang="ko-KR" altLang="en-US" dirty="0" smtClean="0"/>
              <a:t>기술</a:t>
            </a:r>
            <a:r>
              <a:rPr lang="en-US" altLang="ko-KR" dirty="0" smtClean="0"/>
              <a:t>)</a:t>
            </a:r>
            <a:r>
              <a:rPr lang="ko-KR" altLang="en-US" dirty="0" smtClean="0"/>
              <a:t>별로 </a:t>
            </a:r>
            <a:r>
              <a:rPr lang="en-US" altLang="ko-KR" dirty="0" smtClean="0"/>
              <a:t>50</a:t>
            </a:r>
            <a:r>
              <a:rPr lang="ko-KR" altLang="en-US" dirty="0" smtClean="0"/>
              <a:t>년 이후의 정책 이슈를 포괄하는 연구 및 정책 보고서 검색 서비스</a:t>
            </a:r>
          </a:p>
          <a:p>
            <a:r>
              <a:rPr lang="ko-KR" altLang="en-US" dirty="0" smtClean="0"/>
              <a:t>   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미래연구</a:t>
            </a:r>
            <a:r>
              <a:rPr lang="ko-KR" altLang="en-US" dirty="0" smtClean="0"/>
              <a:t> 분석가 네트워크 구축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호라이즌</a:t>
            </a:r>
            <a:r>
              <a:rPr lang="ko-KR" altLang="en-US" dirty="0" smtClean="0"/>
              <a:t> 스캐닝과 미래연구자들간의 인적 네트워크</a:t>
            </a:r>
          </a:p>
          <a:p>
            <a:r>
              <a:rPr lang="ko-KR" altLang="en-US" dirty="0" smtClean="0"/>
              <a:t>  ○ 주요성과사례</a:t>
            </a:r>
          </a:p>
          <a:p>
            <a:r>
              <a:rPr lang="ko-KR" altLang="en-US" dirty="0" smtClean="0"/>
              <a:t>  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영국인의 비만 문제가 사회를 위협하는 중요한 사항으로 판단하고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과학적 근거를 기반으로 </a:t>
            </a:r>
            <a:r>
              <a:rPr lang="ko-KR" altLang="en-US" dirty="0" err="1" smtClean="0"/>
              <a:t>비만대책을</a:t>
            </a:r>
            <a:r>
              <a:rPr lang="ko-KR" altLang="en-US" dirty="0" smtClean="0"/>
              <a:t> 수립</a:t>
            </a:r>
            <a:r>
              <a:rPr lang="en-US" altLang="ko-KR" dirty="0" smtClean="0"/>
              <a:t>(Tackling Obesities : future choices)</a:t>
            </a:r>
          </a:p>
          <a:p>
            <a:r>
              <a:rPr lang="en-US" altLang="ko-KR" dirty="0" smtClean="0"/>
              <a:t>    - </a:t>
            </a:r>
            <a:r>
              <a:rPr lang="ko-KR" altLang="en-US" dirty="0" smtClean="0"/>
              <a:t>사면이 바다인 영국의 지정학적 특성으로 인해 해수면 상승으로 인한 위험 등 </a:t>
            </a:r>
            <a:r>
              <a:rPr lang="ko-KR" altLang="en-US" dirty="0" err="1" smtClean="0"/>
              <a:t>발생가능한</a:t>
            </a:r>
            <a:r>
              <a:rPr lang="ko-KR" altLang="en-US" dirty="0" smtClean="0"/>
              <a:t> 잠재적 위험을 파악하여 </a:t>
            </a:r>
            <a:r>
              <a:rPr lang="en-US" altLang="ko-KR" dirty="0" smtClean="0"/>
              <a:t>30~100</a:t>
            </a:r>
            <a:r>
              <a:rPr lang="ko-KR" altLang="en-US" dirty="0" smtClean="0"/>
              <a:t>년 이후를 대비한 위험관리 프로젝트</a:t>
            </a:r>
            <a:r>
              <a:rPr lang="en-US" altLang="ko-KR" dirty="0" smtClean="0"/>
              <a:t>(Future Flooding)</a:t>
            </a:r>
            <a:r>
              <a:rPr lang="ko-KR" altLang="en-US" dirty="0" smtClean="0"/>
              <a:t>를 추진</a:t>
            </a:r>
          </a:p>
          <a:p>
            <a:r>
              <a:rPr lang="ko-KR" altLang="en-US" dirty="0" smtClean="0"/>
              <a:t>   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글로벌 차원으로 확산되는 동식물 및 인간 전염병 확산에 대한 문제를 효과적으로 대응하기 대응책을 제시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EEFA2-8A74-4A81-9936-26E865BD476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979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BEEFA2-8A74-4A81-9936-26E865BD476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456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2019-09-28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2019-09-28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2019-09-28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2019-09-28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2019-09-28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D0E2-2158-4117-B178-7315C8937F68}" type="datetimeFigureOut">
              <a:rPr lang="ko-KR" altLang="en-US" smtClean="0"/>
              <a:pPr/>
              <a:t>2019-09-28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9D0E2-2158-4117-B178-7315C8937F68}" type="datetimeFigureOut">
              <a:rPr lang="ko-KR" altLang="en-US" smtClean="0"/>
              <a:pPr/>
              <a:t>2019-09-28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F47B0-7A2B-415B-8AF1-9B3BFE5C45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ineland/AIDA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www.datasciencecentral.com/profiles/blogs/data-veracit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urkheimproject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ggle.com/" TargetMode="External"/><Relationship Id="rId2" Type="http://schemas.openxmlformats.org/officeDocument/2006/relationships/hyperlink" Target="http://www.data.go.k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tutorial/machine_learning_map/index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5400" dirty="0" smtClean="0"/>
              <a:t>2. Data science overview</a:t>
            </a:r>
            <a:endParaRPr lang="ko-KR" altLang="en-US" sz="5400" dirty="0"/>
          </a:p>
        </p:txBody>
      </p:sp>
      <p:sp>
        <p:nvSpPr>
          <p:cNvPr id="5" name="부제목 2"/>
          <p:cNvSpPr>
            <a:spLocks noGrp="1"/>
          </p:cNvSpPr>
          <p:nvPr/>
        </p:nvSpPr>
        <p:spPr>
          <a:xfrm>
            <a:off x="827584" y="3861048"/>
            <a:ext cx="7416824" cy="18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000" dirty="0" err="1" smtClean="0"/>
              <a:t>Youngsoo</a:t>
            </a:r>
            <a:r>
              <a:rPr lang="en-US" altLang="ko-KR" sz="2000" dirty="0" smtClean="0"/>
              <a:t> Kim &lt;pineland@hanmail.net&gt;</a:t>
            </a:r>
          </a:p>
          <a:p>
            <a:r>
              <a:rPr lang="en-US" altLang="ko-KR" sz="2000" dirty="0" smtClean="0"/>
              <a:t>Code : </a:t>
            </a:r>
            <a:r>
              <a:rPr lang="en-US" altLang="ko-KR" sz="2000" dirty="0" smtClean="0">
                <a:hlinkClick r:id="rId2"/>
              </a:rPr>
              <a:t>https://github.com/pineland/AIDA/</a:t>
            </a:r>
            <a:r>
              <a:rPr lang="en-US" altLang="ko-KR" sz="2000" dirty="0" smtClean="0"/>
              <a:t> </a:t>
            </a:r>
          </a:p>
          <a:p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</a:t>
            </a:r>
            <a:r>
              <a:rPr lang="en-US" altLang="ko-KR" dirty="0" smtClean="0"/>
              <a:t>dilemma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/>
          </a:bodyPr>
          <a:lstStyle/>
          <a:p>
            <a:r>
              <a:rPr lang="en-US" altLang="ko-KR" dirty="0"/>
              <a:t>Cost vs. </a:t>
            </a:r>
            <a:r>
              <a:rPr lang="en-US" altLang="ko-KR" dirty="0" smtClean="0"/>
              <a:t>Value</a:t>
            </a:r>
          </a:p>
          <a:p>
            <a:pPr lvl="1"/>
            <a:r>
              <a:rPr lang="en-US" altLang="ko-KR" dirty="0" smtClean="0"/>
              <a:t>How </a:t>
            </a:r>
            <a:r>
              <a:rPr lang="en-US" altLang="ko-KR" dirty="0"/>
              <a:t>much it will cost </a:t>
            </a:r>
            <a:r>
              <a:rPr lang="en-US" altLang="ko-KR" dirty="0" smtClean="0"/>
              <a:t>for </a:t>
            </a:r>
            <a:r>
              <a:rPr lang="en-US" altLang="ko-KR" dirty="0"/>
              <a:t>me to </a:t>
            </a:r>
            <a:r>
              <a:rPr lang="en-US" altLang="ko-KR" dirty="0" smtClean="0"/>
              <a:t>store</a:t>
            </a:r>
            <a:r>
              <a:rPr lang="en-US" altLang="ko-KR" dirty="0"/>
              <a:t> </a:t>
            </a:r>
            <a:r>
              <a:rPr lang="en-US" altLang="ko-KR" dirty="0" smtClean="0"/>
              <a:t>and process </a:t>
            </a:r>
            <a:r>
              <a:rPr lang="en-US" altLang="ko-KR" dirty="0"/>
              <a:t>the data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/>
              <a:t>How much value can I extract from the data?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Big </a:t>
            </a:r>
            <a:r>
              <a:rPr lang="en-US" altLang="ko-KR" dirty="0" smtClean="0"/>
              <a:t>data</a:t>
            </a:r>
          </a:p>
          <a:p>
            <a:pPr lvl="1"/>
            <a:r>
              <a:rPr lang="en-US" altLang="ko-KR" dirty="0"/>
              <a:t>No individual record is particularly </a:t>
            </a:r>
            <a:r>
              <a:rPr lang="en-US" altLang="ko-KR" dirty="0" smtClean="0"/>
              <a:t>valuable.</a:t>
            </a:r>
            <a:endParaRPr lang="en-US" altLang="ko-KR" dirty="0"/>
          </a:p>
          <a:p>
            <a:pPr lvl="1"/>
            <a:r>
              <a:rPr lang="en-US" altLang="ko-KR" b="1" dirty="0"/>
              <a:t>Having every record is incredibly </a:t>
            </a:r>
            <a:r>
              <a:rPr lang="en-US" altLang="ko-KR" b="1" dirty="0" smtClean="0"/>
              <a:t>valuable.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2975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</a:t>
            </a:r>
            <a:r>
              <a:rPr lang="en-US" altLang="ko-KR" dirty="0" smtClean="0"/>
              <a:t>hat is the </a:t>
            </a:r>
            <a:r>
              <a:rPr lang="en-US" altLang="ko-KR" b="1" dirty="0" smtClean="0"/>
              <a:t>big data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0691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No single standard definition</a:t>
            </a:r>
          </a:p>
          <a:p>
            <a:pPr marL="0" indent="0">
              <a:buNone/>
            </a:pPr>
            <a:r>
              <a:rPr lang="en-US" altLang="ko-KR" i="1" dirty="0"/>
              <a:t>"</a:t>
            </a:r>
            <a:r>
              <a:rPr lang="en-US" altLang="ko-KR" b="1" i="1" dirty="0"/>
              <a:t>Big data</a:t>
            </a:r>
            <a:r>
              <a:rPr lang="en-US" altLang="ko-KR" i="1" dirty="0"/>
              <a:t>" is data whose scale, diversity, and complexity require </a:t>
            </a:r>
            <a:r>
              <a:rPr lang="en-US" altLang="ko-KR" b="1" i="1" dirty="0"/>
              <a:t>new</a:t>
            </a:r>
            <a:r>
              <a:rPr lang="en-US" altLang="ko-KR" i="1" dirty="0"/>
              <a:t> architecture, </a:t>
            </a:r>
            <a:r>
              <a:rPr lang="en-US" altLang="ko-KR" i="1" dirty="0" smtClean="0"/>
              <a:t>techniques, </a:t>
            </a:r>
            <a:r>
              <a:rPr lang="en-US" altLang="ko-KR" i="1" dirty="0"/>
              <a:t>algorithms, and analytics to manage it and extract value and hidden knowledge from it</a:t>
            </a:r>
            <a:r>
              <a:rPr lang="en-US" altLang="ko-KR" i="1" dirty="0" smtClean="0"/>
              <a:t>...</a:t>
            </a:r>
          </a:p>
          <a:p>
            <a:pPr marL="0" indent="0">
              <a:buNone/>
            </a:pPr>
            <a:endParaRPr lang="en-US" altLang="ko-KR" sz="2400" i="1" dirty="0" smtClean="0"/>
          </a:p>
          <a:p>
            <a:pPr marL="0" indent="0">
              <a:buNone/>
            </a:pPr>
            <a:r>
              <a:rPr lang="en-US" altLang="ko-KR" sz="2000" i="1" dirty="0"/>
              <a:t>- IMIA working group on "Data Mining and Big Data Analytics"</a:t>
            </a:r>
          </a:p>
          <a:p>
            <a:pPr marL="0" indent="0">
              <a:buNone/>
            </a:pPr>
            <a:r>
              <a:rPr lang="en-US" altLang="ko-KR" sz="2000" i="1" dirty="0"/>
              <a:t>From R. </a:t>
            </a:r>
            <a:r>
              <a:rPr lang="en-US" altLang="ko-KR" sz="2000" i="1" dirty="0" err="1"/>
              <a:t>Bellazi</a:t>
            </a:r>
            <a:r>
              <a:rPr lang="en-US" altLang="ko-KR" sz="2000" i="1" dirty="0"/>
              <a:t>, IMIA Yearbook of Medical Informatics 2014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1196752"/>
            <a:ext cx="1993159" cy="125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7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much data?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600200"/>
            <a:ext cx="8939336" cy="4525963"/>
          </a:xfrm>
        </p:spPr>
        <p:txBody>
          <a:bodyPr>
            <a:normAutofit/>
          </a:bodyPr>
          <a:lstStyle/>
          <a:p>
            <a:r>
              <a:rPr lang="en-US" altLang="ko-KR" sz="2600" dirty="0"/>
              <a:t>Google processes 20 </a:t>
            </a:r>
            <a:r>
              <a:rPr lang="en-US" altLang="ko-KR" sz="2600" dirty="0" err="1" smtClean="0"/>
              <a:t>peta</a:t>
            </a:r>
            <a:r>
              <a:rPr lang="en-US" altLang="ko-KR" sz="2600" dirty="0" smtClean="0"/>
              <a:t>(10</a:t>
            </a:r>
            <a:r>
              <a:rPr lang="en-US" altLang="ko-KR" sz="2600" baseline="30000" dirty="0" smtClean="0"/>
              <a:t>15</a:t>
            </a:r>
            <a:r>
              <a:rPr lang="en-US" altLang="ko-KR" sz="2600" dirty="0"/>
              <a:t>) bytes (PB) a day (2008)</a:t>
            </a:r>
          </a:p>
          <a:p>
            <a:r>
              <a:rPr lang="en-US" altLang="ko-KR" sz="2600" dirty="0"/>
              <a:t>Facebook has 2.5 PB of user data + 15 TB a day (2009)</a:t>
            </a:r>
          </a:p>
          <a:p>
            <a:r>
              <a:rPr lang="en-US" altLang="ko-KR" sz="2600" dirty="0"/>
              <a:t>eBay has 6.5 PB of user data + 50 TB a day (2009</a:t>
            </a:r>
            <a:r>
              <a:rPr lang="en-US" altLang="ko-KR" sz="2600" dirty="0" smtClean="0"/>
              <a:t>)</a:t>
            </a:r>
          </a:p>
          <a:p>
            <a:endParaRPr lang="ko-KR" altLang="en-US" sz="2400" dirty="0"/>
          </a:p>
        </p:txBody>
      </p:sp>
      <p:grpSp>
        <p:nvGrpSpPr>
          <p:cNvPr id="6" name="그룹 5"/>
          <p:cNvGrpSpPr/>
          <p:nvPr/>
        </p:nvGrpSpPr>
        <p:grpSpPr>
          <a:xfrm>
            <a:off x="457987" y="3576861"/>
            <a:ext cx="8733096" cy="3067706"/>
            <a:chOff x="457987" y="3576861"/>
            <a:chExt cx="8733096" cy="3067706"/>
          </a:xfrm>
        </p:grpSpPr>
        <p:sp>
          <p:nvSpPr>
            <p:cNvPr id="4" name="TextBox 3"/>
            <p:cNvSpPr txBox="1"/>
            <p:nvPr/>
          </p:nvSpPr>
          <p:spPr>
            <a:xfrm>
              <a:off x="457987" y="3576861"/>
              <a:ext cx="8733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i="1" dirty="0"/>
                <a:t>"640kb ought to be enough for anyone." - Bill Gates in 1981</a:t>
              </a:r>
              <a:endParaRPr lang="ko-KR" altLang="en-US" sz="2400" i="1" dirty="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7479" y="4221088"/>
              <a:ext cx="3666730" cy="24234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319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398372"/>
            <a:ext cx="8524875" cy="5143500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Data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55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Characteristics of big data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683568" y="1600200"/>
            <a:ext cx="8219256" cy="5257800"/>
          </a:xfrm>
        </p:spPr>
        <p:txBody>
          <a:bodyPr>
            <a:normAutofit fontScale="85000" lnSpcReduction="2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5V?</a:t>
            </a:r>
          </a:p>
          <a:p>
            <a:pPr lvl="1"/>
            <a:r>
              <a:rPr lang="en-US" altLang="ko-KR" b="1" dirty="0" smtClean="0"/>
              <a:t>Value</a:t>
            </a:r>
            <a:r>
              <a:rPr lang="en-US" altLang="ko-KR" dirty="0" smtClean="0"/>
              <a:t> </a:t>
            </a:r>
            <a:r>
              <a:rPr lang="en-US" altLang="ko-KR" dirty="0"/>
              <a:t>: New value can be added or </a:t>
            </a:r>
            <a:r>
              <a:rPr lang="en-US" altLang="ko-KR" dirty="0" smtClean="0"/>
              <a:t>created </a:t>
            </a:r>
            <a:r>
              <a:rPr lang="en-US" altLang="ko-KR" dirty="0"/>
              <a:t>by analyzing big data</a:t>
            </a:r>
            <a:endParaRPr lang="ko-KR" altLang="en-US" dirty="0"/>
          </a:p>
        </p:txBody>
      </p:sp>
      <p:pic>
        <p:nvPicPr>
          <p:cNvPr id="1026" name="Picture 2" descr="4V big data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5" y="1600200"/>
            <a:ext cx="7743070" cy="395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6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_x59419720" descr="cif000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16832"/>
            <a:ext cx="8928992" cy="483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Advantages and disadvantages by data 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7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Reasons for processing big data</a:t>
            </a:r>
            <a:endParaRPr lang="ko-KR" altLang="en-US" dirty="0"/>
          </a:p>
        </p:txBody>
      </p:sp>
      <p:pic>
        <p:nvPicPr>
          <p:cNvPr id="4097" name="_x59419000" descr="cif000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95941"/>
            <a:ext cx="8928992" cy="541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71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Platform of big data: Hadoop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141168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Java-based </a:t>
            </a:r>
            <a:r>
              <a:rPr lang="en-US" altLang="ko-KR" sz="2400" dirty="0"/>
              <a:t>open source framework for </a:t>
            </a:r>
            <a:r>
              <a:rPr lang="en-US" altLang="ko-KR" sz="2400" dirty="0" smtClean="0"/>
              <a:t>distributing </a:t>
            </a:r>
            <a:r>
              <a:rPr lang="en-US" altLang="ko-KR" sz="2400" dirty="0"/>
              <a:t>large amounts of </a:t>
            </a:r>
            <a:r>
              <a:rPr lang="en-US" altLang="ko-KR" sz="2400" dirty="0" smtClean="0"/>
              <a:t>data</a:t>
            </a:r>
          </a:p>
          <a:p>
            <a:r>
              <a:rPr lang="en-US" altLang="ko-KR" sz="2400" dirty="0" smtClean="0"/>
              <a:t>Provide </a:t>
            </a:r>
            <a:r>
              <a:rPr lang="en-US" altLang="ko-KR" sz="2400" dirty="0"/>
              <a:t>services for data storage, data processing, data access methods, data governance, security and operations.</a:t>
            </a:r>
            <a:endParaRPr lang="en-US" altLang="ko-KR" sz="2400" dirty="0" smtClean="0"/>
          </a:p>
          <a:p>
            <a:r>
              <a:rPr lang="en-US" altLang="ko-KR" sz="2400" dirty="0" smtClean="0"/>
              <a:t>Ecosystem</a:t>
            </a:r>
          </a:p>
          <a:p>
            <a:endParaRPr lang="en-US" altLang="ko-KR" sz="2400" dirty="0" smtClean="0"/>
          </a:p>
        </p:txBody>
      </p:sp>
      <p:pic>
        <p:nvPicPr>
          <p:cNvPr id="1026" name="Picture 2" descr="hadoop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56" b="33384"/>
          <a:stretch/>
        </p:blipFill>
        <p:spPr bwMode="auto">
          <a:xfrm>
            <a:off x="6320071" y="960369"/>
            <a:ext cx="2736304" cy="66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adoop ecosystem에 대한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00" r="1926" b="2801"/>
          <a:stretch/>
        </p:blipFill>
        <p:spPr bwMode="auto">
          <a:xfrm>
            <a:off x="899592" y="3717032"/>
            <a:ext cx="8064896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537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Hadoop Distributed File System (HDFS)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A </a:t>
            </a:r>
            <a:r>
              <a:rPr lang="en-US" altLang="ko-KR" sz="2800" dirty="0"/>
              <a:t>file system for storing and managing big data across multiple servers (Hadoop cluster)</a:t>
            </a:r>
            <a:endParaRPr lang="ko-KR" altLang="en-US" sz="2800" dirty="0"/>
          </a:p>
        </p:txBody>
      </p:sp>
      <p:pic>
        <p:nvPicPr>
          <p:cNvPr id="3074" name="Picture 2" descr="hadoop distributed file system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2"/>
          <a:stretch/>
        </p:blipFill>
        <p:spPr bwMode="auto">
          <a:xfrm>
            <a:off x="906286" y="2636912"/>
            <a:ext cx="7554146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545" y="862771"/>
            <a:ext cx="2080444" cy="74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7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14116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Tasks for </a:t>
            </a:r>
            <a:r>
              <a:rPr lang="en-US" altLang="ko-KR" dirty="0"/>
              <a:t>failure management</a:t>
            </a:r>
          </a:p>
          <a:p>
            <a:pPr lvl="1"/>
            <a:r>
              <a:rPr lang="en-US" altLang="ko-KR" dirty="0"/>
              <a:t>Monitoring</a:t>
            </a:r>
          </a:p>
          <a:p>
            <a:pPr lvl="2"/>
            <a:r>
              <a:rPr lang="en-US" altLang="ko-KR" dirty="0"/>
              <a:t>A continuous </a:t>
            </a:r>
            <a:r>
              <a:rPr lang="en-US" altLang="ko-KR" dirty="0" smtClean="0"/>
              <a:t>“heartbeat” </a:t>
            </a:r>
            <a:r>
              <a:rPr lang="en-US" altLang="ko-KR" dirty="0"/>
              <a:t>communication between </a:t>
            </a:r>
            <a:r>
              <a:rPr lang="en-US" altLang="ko-KR" dirty="0" smtClean="0"/>
              <a:t>the </a:t>
            </a:r>
            <a:r>
              <a:rPr lang="en-US" altLang="ko-KR" dirty="0"/>
              <a:t>data nodes </a:t>
            </a:r>
            <a:r>
              <a:rPr lang="en-US" altLang="ko-KR" dirty="0" smtClean="0"/>
              <a:t>to the name node</a:t>
            </a:r>
            <a:endParaRPr lang="en-US" altLang="ko-KR" dirty="0"/>
          </a:p>
          <a:p>
            <a:pPr lvl="1"/>
            <a:r>
              <a:rPr lang="en-US" altLang="ko-KR" dirty="0"/>
              <a:t>Rebalancing</a:t>
            </a:r>
          </a:p>
          <a:p>
            <a:pPr lvl="2"/>
            <a:r>
              <a:rPr lang="en-US" altLang="ko-KR" dirty="0"/>
              <a:t>A process of automatically </a:t>
            </a:r>
            <a:r>
              <a:rPr lang="en-US" altLang="ko-KR" dirty="0" smtClean="0"/>
              <a:t>migrating </a:t>
            </a:r>
            <a:r>
              <a:rPr lang="en-US" altLang="ko-KR" dirty="0"/>
              <a:t>blocks of data from one data node to another when there is free space</a:t>
            </a:r>
          </a:p>
          <a:p>
            <a:pPr lvl="1"/>
            <a:r>
              <a:rPr lang="en-US" altLang="ko-KR" dirty="0"/>
              <a:t>Managing integrity</a:t>
            </a:r>
          </a:p>
          <a:p>
            <a:pPr lvl="2"/>
            <a:r>
              <a:rPr lang="en-US" altLang="ko-KR" dirty="0"/>
              <a:t>Uses checksums, which are effectively "digital signatures" associated with the actual data stored in a file</a:t>
            </a:r>
          </a:p>
          <a:p>
            <a:pPr lvl="1"/>
            <a:r>
              <a:rPr lang="en-US" altLang="ko-KR" dirty="0"/>
              <a:t>Snapshot</a:t>
            </a:r>
          </a:p>
          <a:p>
            <a:pPr lvl="2"/>
            <a:r>
              <a:rPr lang="en-US" altLang="ko-KR" dirty="0"/>
              <a:t>Incremental copying of data to establish a point in time to which the system can be rolled back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Hadoop Distributed File System (HDFS)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545" y="862771"/>
            <a:ext cx="2080444" cy="74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21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7091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Data science concepts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Big data </a:t>
            </a:r>
            <a:r>
              <a:rPr lang="en-US" altLang="ko-KR" dirty="0" smtClean="0"/>
              <a:t>concepts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Platform of big data: Hadoop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Data sources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Process of data science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Hadoop: </a:t>
            </a:r>
            <a:r>
              <a:rPr lang="en-US" altLang="ko-KR" dirty="0" err="1" smtClean="0"/>
              <a:t>MapReduce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A </a:t>
            </a:r>
            <a:r>
              <a:rPr lang="en-US" altLang="ko-KR" sz="2800" dirty="0"/>
              <a:t>method of processing data </a:t>
            </a:r>
            <a:r>
              <a:rPr lang="en-US" altLang="ko-KR" sz="2800" dirty="0" err="1"/>
              <a:t>distributedly</a:t>
            </a:r>
            <a:r>
              <a:rPr lang="en-US" altLang="ko-KR" sz="2800" dirty="0"/>
              <a:t> and in parallel within HDFS</a:t>
            </a:r>
            <a:endParaRPr lang="ko-KR" altLang="en-US" sz="2800" dirty="0"/>
          </a:p>
          <a:p>
            <a:endParaRPr lang="ko-KR" altLang="en-US" sz="2800" dirty="0"/>
          </a:p>
        </p:txBody>
      </p:sp>
      <p:pic>
        <p:nvPicPr>
          <p:cNvPr id="2050" name="Picture 2" descr="hadoop mapreduce word count tutorial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8" y="2564904"/>
            <a:ext cx="9155765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984995"/>
            <a:ext cx="24098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87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Hadoop: </a:t>
            </a:r>
            <a:r>
              <a:rPr lang="en-US" altLang="ko-KR" dirty="0" err="1"/>
              <a:t>MapReduce</a:t>
            </a:r>
            <a:endParaRPr lang="ko-KR" altLang="en-US" dirty="0"/>
          </a:p>
        </p:txBody>
      </p:sp>
      <p:pic>
        <p:nvPicPr>
          <p:cNvPr id="1026" name="Picture 2" descr="MapReduce data flow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7" y="1484784"/>
            <a:ext cx="6867525" cy="521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355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Data </a:t>
            </a:r>
            <a:r>
              <a:rPr lang="en-US" altLang="ko-KR" dirty="0"/>
              <a:t>analysis </a:t>
            </a:r>
            <a:r>
              <a:rPr lang="en-US" altLang="ko-KR" dirty="0" smtClean="0"/>
              <a:t>methods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768"/>
            <a:ext cx="8507288" cy="5472608"/>
          </a:xfrm>
        </p:spPr>
        <p:txBody>
          <a:bodyPr>
            <a:normAutofit lnSpcReduction="10000"/>
          </a:bodyPr>
          <a:lstStyle/>
          <a:p>
            <a:r>
              <a:rPr lang="en-US" altLang="ko-KR" sz="2800" dirty="0" smtClean="0"/>
              <a:t>Statistical analysis (SA)</a:t>
            </a:r>
          </a:p>
          <a:p>
            <a:pPr lvl="1"/>
            <a:r>
              <a:rPr lang="en-US" altLang="ko-KR" sz="2400" dirty="0" smtClean="0"/>
              <a:t>Summarize </a:t>
            </a:r>
            <a:r>
              <a:rPr lang="en-US" altLang="ko-KR" sz="2400" dirty="0"/>
              <a:t>and </a:t>
            </a:r>
            <a:r>
              <a:rPr lang="en-US" altLang="ko-KR" sz="2400" dirty="0" smtClean="0"/>
              <a:t>describe </a:t>
            </a:r>
            <a:r>
              <a:rPr lang="en-US" altLang="ko-KR" sz="2400" dirty="0"/>
              <a:t>data</a:t>
            </a:r>
          </a:p>
          <a:p>
            <a:pPr lvl="1"/>
            <a:r>
              <a:rPr lang="en-US" altLang="ko-KR" sz="2400" dirty="0"/>
              <a:t>e</a:t>
            </a:r>
            <a:r>
              <a:rPr lang="en-US" altLang="ko-KR" sz="2400" dirty="0" smtClean="0"/>
              <a:t>stimate </a:t>
            </a:r>
            <a:r>
              <a:rPr lang="en-US" altLang="ko-KR" sz="2400" dirty="0"/>
              <a:t>the meaning of the entire </a:t>
            </a:r>
            <a:r>
              <a:rPr lang="en-US" altLang="ko-KR" sz="2400" dirty="0" smtClean="0"/>
              <a:t>data </a:t>
            </a:r>
            <a:r>
              <a:rPr lang="en-US" altLang="ko-KR" sz="2400" dirty="0"/>
              <a:t>from the </a:t>
            </a:r>
            <a:r>
              <a:rPr lang="en-US" altLang="ko-KR" sz="2400" dirty="0" smtClean="0"/>
              <a:t>sample </a:t>
            </a:r>
            <a:r>
              <a:rPr lang="en-US" altLang="ko-KR" sz="2400" dirty="0"/>
              <a:t>data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800" dirty="0" smtClean="0"/>
              <a:t>Machine learning (ML)</a:t>
            </a:r>
          </a:p>
          <a:p>
            <a:pPr lvl="1"/>
            <a:r>
              <a:rPr lang="en-US" altLang="ko-KR" sz="2400" dirty="0"/>
              <a:t>Machines automatically learn important patterns and rules from data, make decisions, make predictions, and more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800" dirty="0" smtClean="0"/>
              <a:t>SA vs. ML</a:t>
            </a:r>
          </a:p>
          <a:p>
            <a:pPr lvl="1"/>
            <a:r>
              <a:rPr lang="en-US" altLang="ko-KR" sz="2400" dirty="0" smtClean="0"/>
              <a:t>SA : </a:t>
            </a:r>
            <a:r>
              <a:rPr lang="en-US" altLang="ko-KR" sz="2400" dirty="0"/>
              <a:t>outputs the dependent variable (Y) by inputting the independent variable (X) and the mathematical model</a:t>
            </a:r>
            <a:r>
              <a:rPr lang="en-US" altLang="ko-KR" sz="2400" dirty="0" smtClean="0"/>
              <a:t>.</a:t>
            </a:r>
          </a:p>
          <a:p>
            <a:pPr lvl="1"/>
            <a:r>
              <a:rPr lang="en-US" altLang="ko-KR" sz="2400" dirty="0" smtClean="0"/>
              <a:t>ML : </a:t>
            </a:r>
            <a:r>
              <a:rPr lang="en-US" altLang="ko-KR" sz="2400" dirty="0"/>
              <a:t>builds a </a:t>
            </a:r>
            <a:r>
              <a:rPr lang="en-US" altLang="ko-KR" sz="2400" dirty="0" smtClean="0"/>
              <a:t>model by inputting the </a:t>
            </a:r>
            <a:r>
              <a:rPr lang="en-US" altLang="ko-KR" sz="2400" dirty="0"/>
              <a:t>independent variable (X) and the dependent variable (Y, label</a:t>
            </a:r>
            <a:r>
              <a:rPr lang="en-US" altLang="ko-KR" sz="2400" dirty="0" smtClean="0"/>
              <a:t>).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4494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Big data success stories 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7283152" cy="5257799"/>
          </a:xfrm>
        </p:spPr>
        <p:txBody>
          <a:bodyPr>
            <a:normAutofit lnSpcReduction="10000"/>
          </a:bodyPr>
          <a:lstStyle/>
          <a:p>
            <a:r>
              <a:rPr lang="en-US" altLang="ko-KR" sz="2800" dirty="0"/>
              <a:t>U.S. presidential election, </a:t>
            </a:r>
            <a:r>
              <a:rPr lang="en-US" altLang="ko-KR" sz="2800" dirty="0" smtClean="0"/>
              <a:t>Barack </a:t>
            </a:r>
            <a:r>
              <a:rPr lang="en-US" altLang="ko-KR" sz="2800" dirty="0"/>
              <a:t>Obama</a:t>
            </a:r>
            <a:endParaRPr lang="en-US" altLang="ko-KR" sz="2800" dirty="0" smtClean="0"/>
          </a:p>
          <a:p>
            <a:r>
              <a:rPr lang="en-US" altLang="ko-KR" sz="2800" dirty="0"/>
              <a:t>Amazon, Google and Facebook Advertising </a:t>
            </a:r>
            <a:r>
              <a:rPr lang="en-US" altLang="ko-KR" sz="2800" dirty="0" smtClean="0"/>
              <a:t>System</a:t>
            </a:r>
          </a:p>
          <a:p>
            <a:pPr lvl="1"/>
            <a:r>
              <a:rPr lang="en-US" altLang="ko-KR" sz="2400" dirty="0" smtClean="0"/>
              <a:t>Give ads according to customer's preferences, search patterns, purchase pattern, etc.</a:t>
            </a:r>
            <a:endParaRPr lang="en-US" altLang="ko-KR" sz="2400" dirty="0"/>
          </a:p>
          <a:p>
            <a:r>
              <a:rPr lang="en-US" altLang="ko-KR" sz="2800" dirty="0"/>
              <a:t>Google's Flu </a:t>
            </a:r>
            <a:r>
              <a:rPr lang="en-US" altLang="ko-KR" sz="2800" dirty="0" smtClean="0"/>
              <a:t>Trend (2012)</a:t>
            </a:r>
          </a:p>
          <a:p>
            <a:r>
              <a:rPr lang="en-US" altLang="ko-KR" sz="2800" dirty="0"/>
              <a:t>Wal-Mart Increases Return on Investment through Data </a:t>
            </a:r>
            <a:r>
              <a:rPr lang="en-US" altLang="ko-KR" sz="2800" dirty="0" smtClean="0"/>
              <a:t>Analysis</a:t>
            </a:r>
          </a:p>
          <a:p>
            <a:pPr lvl="1"/>
            <a:r>
              <a:rPr lang="en-US" altLang="ko-KR" sz="2400" dirty="0"/>
              <a:t>Investigate </a:t>
            </a:r>
            <a:r>
              <a:rPr lang="en-US" altLang="ko-KR" sz="2400" dirty="0" smtClean="0"/>
              <a:t>consumer's </a:t>
            </a:r>
          </a:p>
          <a:p>
            <a:pPr marL="457200" lvl="1" indent="0"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consumption </a:t>
            </a:r>
            <a:r>
              <a:rPr lang="en-US" altLang="ko-KR" sz="2400" dirty="0"/>
              <a:t>patterns </a:t>
            </a:r>
            <a:r>
              <a:rPr lang="en-US" altLang="ko-KR" sz="2400" dirty="0" smtClean="0"/>
              <a:t>and</a:t>
            </a:r>
          </a:p>
          <a:p>
            <a:pPr marL="457200" lvl="1" indent="0">
              <a:buNone/>
            </a:pPr>
            <a:r>
              <a:rPr lang="en-US" altLang="ko-KR" sz="2400" dirty="0"/>
              <a:t> </a:t>
            </a:r>
            <a:r>
              <a:rPr lang="en-US" altLang="ko-KR" sz="2400" dirty="0" smtClean="0"/>
              <a:t>  </a:t>
            </a:r>
            <a:r>
              <a:rPr lang="en-US" altLang="ko-KR" sz="2400" dirty="0"/>
              <a:t>incorporate them into the </a:t>
            </a:r>
            <a:endParaRPr lang="en-US" altLang="ko-KR" sz="2400" dirty="0" smtClean="0"/>
          </a:p>
          <a:p>
            <a:pPr marL="457200" lvl="1" indent="0">
              <a:buNone/>
            </a:pPr>
            <a:r>
              <a:rPr lang="en-US" altLang="ko-KR" sz="2400" dirty="0" smtClean="0"/>
              <a:t>   operation </a:t>
            </a:r>
            <a:r>
              <a:rPr lang="en-US" altLang="ko-KR" sz="2400" dirty="0"/>
              <a:t>of </a:t>
            </a:r>
            <a:r>
              <a:rPr lang="en-US" altLang="ko-KR" sz="2400" dirty="0" smtClean="0"/>
              <a:t>the store</a:t>
            </a:r>
          </a:p>
          <a:p>
            <a:endParaRPr lang="en-US" altLang="ko-KR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352" y="1196752"/>
            <a:ext cx="1353101" cy="19442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672" y="4509120"/>
            <a:ext cx="3893781" cy="230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1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Big data success stories 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8507288" cy="434908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Boston </a:t>
            </a:r>
            <a:r>
              <a:rPr lang="en-US" altLang="ko-KR" dirty="0"/>
              <a:t>Police </a:t>
            </a:r>
            <a:r>
              <a:rPr lang="en-US" altLang="ko-KR" dirty="0" smtClean="0"/>
              <a:t>Department, arrests terrorists using big data analysis</a:t>
            </a:r>
          </a:p>
          <a:p>
            <a:r>
              <a:rPr lang="en-US" altLang="ko-KR" dirty="0" smtClean="0"/>
              <a:t>In military domain</a:t>
            </a:r>
          </a:p>
          <a:p>
            <a:pPr lvl="1"/>
            <a:r>
              <a:rPr lang="en-US" altLang="ko-KR" dirty="0"/>
              <a:t>Veteran Suicide Prevention </a:t>
            </a:r>
            <a:r>
              <a:rPr lang="en-US" altLang="ko-KR" dirty="0" smtClean="0"/>
              <a:t>System</a:t>
            </a:r>
          </a:p>
          <a:p>
            <a:pPr lvl="2"/>
            <a:r>
              <a:rPr lang="en-US" altLang="ko-KR" dirty="0">
                <a:hlinkClick r:id="rId3"/>
              </a:rPr>
              <a:t>http://durkheimproject.org/</a:t>
            </a:r>
            <a:endParaRPr lang="en-US" altLang="ko-KR" dirty="0"/>
          </a:p>
          <a:p>
            <a:pPr lvl="1"/>
            <a:r>
              <a:rPr lang="en-US" altLang="ko-KR" dirty="0" err="1" smtClean="0"/>
              <a:t>etc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476" y="4633232"/>
            <a:ext cx="73723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2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sources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36002"/>
            <a:ext cx="8507288" cy="4525963"/>
          </a:xfrm>
        </p:spPr>
        <p:txBody>
          <a:bodyPr/>
          <a:lstStyle/>
          <a:p>
            <a:r>
              <a:rPr lang="en-US" altLang="ko-KR" dirty="0"/>
              <a:t>Some of the best data is open </a:t>
            </a:r>
            <a:r>
              <a:rPr lang="en-US" altLang="ko-KR" dirty="0" smtClean="0"/>
              <a:t>data</a:t>
            </a:r>
          </a:p>
          <a:p>
            <a:pPr lvl="1"/>
            <a:r>
              <a:rPr lang="ko-KR" altLang="en-US" dirty="0" smtClean="0"/>
              <a:t>국가 공공데이터 포털 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www.data.go.kr/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분석 경진 웹사이트 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3"/>
              </a:rPr>
              <a:t>www.kaggle.com/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국방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포털사이트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u="sng" dirty="0">
                <a:solidFill>
                  <a:srgbClr val="0000FF"/>
                </a:solidFill>
              </a:rPr>
              <a:t>bigdata.mnd.mil/</a:t>
            </a:r>
            <a:r>
              <a:rPr lang="en-US" altLang="ko-KR" dirty="0" smtClean="0"/>
              <a:t> 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04" y="3676135"/>
            <a:ext cx="7452828" cy="304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2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From data to wisdom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Analysis, statistics and/or machine learning works on the </a:t>
            </a:r>
            <a:r>
              <a:rPr lang="en-US" altLang="ko-KR" dirty="0" smtClean="0"/>
              <a:t>data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924944"/>
            <a:ext cx="7976979" cy="320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6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Typical process of data science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6"/>
          <a:stretch/>
        </p:blipFill>
        <p:spPr>
          <a:xfrm>
            <a:off x="107504" y="1916832"/>
            <a:ext cx="8927976" cy="450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5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hackernoon.com/hn-images/1*Xf23cuffXwWbTzetaFiC8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76182"/>
            <a:ext cx="5112568" cy="346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/>
              <a:t>Considerations in constructing a model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744216"/>
            <a:ext cx="4042792" cy="2188840"/>
          </a:xfrm>
        </p:spPr>
        <p:txBody>
          <a:bodyPr/>
          <a:lstStyle/>
          <a:p>
            <a:r>
              <a:rPr lang="en-US" altLang="ko-KR" dirty="0" smtClean="0"/>
              <a:t>Accuracy</a:t>
            </a:r>
          </a:p>
          <a:p>
            <a:r>
              <a:rPr lang="en-US" altLang="ko-KR" dirty="0" smtClean="0"/>
              <a:t>required learning (training) time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923928" y="1744216"/>
            <a:ext cx="5212505" cy="1964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Linearity (interpretability)</a:t>
            </a:r>
          </a:p>
          <a:p>
            <a:pPr lvl="1"/>
            <a:r>
              <a:rPr lang="en-US" altLang="ko-KR" dirty="0" smtClean="0"/>
              <a:t># of parameters, functions,  etc.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793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415205"/>
            <a:ext cx="8229600" cy="4525963"/>
          </a:xfrm>
        </p:spPr>
        <p:txBody>
          <a:bodyPr>
            <a:normAutofit/>
          </a:bodyPr>
          <a:lstStyle/>
          <a:p>
            <a:pPr>
              <a:buFont typeface="맑은 고딕" panose="020B0503020000020004" pitchFamily="50" charset="-127"/>
              <a:buChar char="※"/>
            </a:pPr>
            <a:r>
              <a:rPr lang="en-US" altLang="ko-KR" sz="2800" dirty="0" smtClean="0"/>
              <a:t> Example of algorithm selection cheat sheet</a:t>
            </a:r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124744"/>
            <a:ext cx="8977384" cy="49685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20" y="6309320"/>
            <a:ext cx="8614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* source : </a:t>
            </a:r>
            <a:r>
              <a:rPr lang="en-US" altLang="ko-KR" dirty="0" smtClean="0">
                <a:hlinkClick r:id="rId4"/>
              </a:rPr>
              <a:t>http</a:t>
            </a:r>
            <a:r>
              <a:rPr lang="en-US" altLang="ko-KR" dirty="0">
                <a:hlinkClick r:id="rId4"/>
              </a:rPr>
              <a:t>://</a:t>
            </a:r>
            <a:r>
              <a:rPr lang="en-US" altLang="ko-KR" dirty="0" smtClean="0">
                <a:hlinkClick r:id="rId4"/>
              </a:rPr>
              <a:t>scikit-learn.org/stable/tutorial/machine_learning_map/index.html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81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빅데이터</a:t>
            </a:r>
            <a:r>
              <a:rPr lang="en-US" altLang="ko-KR" dirty="0"/>
              <a:t> </a:t>
            </a:r>
            <a:r>
              <a:rPr lang="ko-KR" altLang="en-US" dirty="0" smtClean="0"/>
              <a:t>활용해 범죄 재발 막겠다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3" name="영화가 현실로...빅데이터 활용해 재범 막겠다!  YT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1" y="1373794"/>
            <a:ext cx="8646252" cy="486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0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Next class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 rot="21123079">
            <a:off x="1030938" y="2041358"/>
            <a:ext cx="708212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Experimental environment setup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96" y="4214707"/>
            <a:ext cx="3057525" cy="1562100"/>
          </a:xfrm>
          <a:prstGeom prst="rect">
            <a:avLst/>
          </a:prstGeom>
        </p:spPr>
      </p:pic>
      <p:pic>
        <p:nvPicPr>
          <p:cNvPr id="2052" name="Picture 4" descr="jupyter notebook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373155"/>
            <a:ext cx="2641182" cy="138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ython png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2412" y="4144888"/>
            <a:ext cx="3429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49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 &amp; A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479" y="1916832"/>
            <a:ext cx="4827042" cy="420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9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</a:t>
            </a:r>
            <a:r>
              <a:rPr lang="en-US" altLang="ko-KR" dirty="0" smtClean="0"/>
              <a:t>science around us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1" y="1412776"/>
            <a:ext cx="4001312" cy="223224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548102" y="1468103"/>
            <a:ext cx="0" cy="505093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383405" y="3981391"/>
            <a:ext cx="8363272" cy="1217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6320" y="3624238"/>
            <a:ext cx="369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Recommendation sys. in Netflix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434309" y="3565932"/>
            <a:ext cx="310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Coupang’s</a:t>
            </a:r>
            <a:r>
              <a:rPr lang="en-US" altLang="ko-KR" b="1" dirty="0" smtClean="0"/>
              <a:t> advertising sys.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496" y="4084239"/>
            <a:ext cx="4035189" cy="2195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14937" y="6297524"/>
            <a:ext cx="431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N</a:t>
            </a:r>
            <a:r>
              <a:rPr lang="en-US" altLang="ko-KR" b="1" dirty="0" smtClean="0"/>
              <a:t>ight buses dispatching sys. </a:t>
            </a:r>
            <a:r>
              <a:rPr lang="en-US" altLang="ko-KR" b="1" dirty="0"/>
              <a:t>in Seoul</a:t>
            </a:r>
            <a:endParaRPr lang="ko-KR" altLang="en-US" b="1" dirty="0"/>
          </a:p>
        </p:txBody>
      </p:sp>
      <p:pic>
        <p:nvPicPr>
          <p:cNvPr id="1028" name="Picture 4" descr="ê´ê³  ì¶ì² ìì¤í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943" y="1412776"/>
            <a:ext cx="4030734" cy="221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538765" y="6297524"/>
            <a:ext cx="1754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Sports(soccer)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05" y="4105943"/>
            <a:ext cx="3988648" cy="21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1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What is data science?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741" y="1556792"/>
            <a:ext cx="4942341" cy="49636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544" y="1988840"/>
            <a:ext cx="34563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i="1" dirty="0" smtClean="0"/>
              <a:t>“Research area of scientific </a:t>
            </a:r>
            <a:r>
              <a:rPr lang="en-US" altLang="ko-KR" sz="2800" i="1" dirty="0"/>
              <a:t>methods, processes and systems </a:t>
            </a:r>
            <a:r>
              <a:rPr lang="en-US" altLang="ko-KR" sz="2800" i="1" dirty="0" smtClean="0"/>
              <a:t>to extract </a:t>
            </a:r>
            <a:r>
              <a:rPr lang="en-US" altLang="ko-KR" sz="2800" i="1" dirty="0"/>
              <a:t>knowledge and insight from large volumes of data that are structured or unstructured</a:t>
            </a:r>
            <a:r>
              <a:rPr lang="en-US" altLang="ko-KR" sz="2800" i="1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science &amp; others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6896" y="1600200"/>
            <a:ext cx="8229600" cy="5141168"/>
          </a:xfrm>
        </p:spPr>
        <p:txBody>
          <a:bodyPr>
            <a:normAutofit/>
          </a:bodyPr>
          <a:lstStyle/>
          <a:p>
            <a:pPr>
              <a:lnSpc>
                <a:spcPts val="5000"/>
              </a:lnSpc>
            </a:pPr>
            <a:r>
              <a:rPr lang="en-US" altLang="ko-KR" dirty="0" smtClean="0"/>
              <a:t>Data(base) management</a:t>
            </a:r>
          </a:p>
          <a:p>
            <a:pPr>
              <a:lnSpc>
                <a:spcPts val="5000"/>
              </a:lnSpc>
            </a:pPr>
            <a:r>
              <a:rPr lang="en-US" altLang="ko-KR" dirty="0" smtClean="0"/>
              <a:t>Statistics</a:t>
            </a:r>
          </a:p>
          <a:p>
            <a:pPr>
              <a:lnSpc>
                <a:spcPts val="5000"/>
              </a:lnSpc>
            </a:pPr>
            <a:r>
              <a:rPr lang="en-US" altLang="ko-KR" dirty="0"/>
              <a:t>Business </a:t>
            </a:r>
            <a:r>
              <a:rPr lang="en-US" altLang="ko-KR" dirty="0" smtClean="0"/>
              <a:t>intelligence</a:t>
            </a:r>
            <a:endParaRPr lang="en-US" altLang="ko-KR" dirty="0" smtClean="0"/>
          </a:p>
          <a:p>
            <a:pPr>
              <a:lnSpc>
                <a:spcPts val="5000"/>
              </a:lnSpc>
            </a:pPr>
            <a:r>
              <a:rPr lang="en-US" altLang="ko-KR" dirty="0" smtClean="0"/>
              <a:t>Visualization</a:t>
            </a:r>
            <a:endParaRPr lang="en-US" altLang="ko-KR" dirty="0" smtClean="0"/>
          </a:p>
          <a:p>
            <a:pPr>
              <a:lnSpc>
                <a:spcPts val="5000"/>
              </a:lnSpc>
            </a:pPr>
            <a:r>
              <a:rPr lang="en-US" altLang="ko-KR" dirty="0"/>
              <a:t>Data mining</a:t>
            </a:r>
          </a:p>
          <a:p>
            <a:pPr>
              <a:lnSpc>
                <a:spcPts val="5000"/>
              </a:lnSpc>
            </a:pPr>
            <a:r>
              <a:rPr lang="en-US" altLang="ko-KR" dirty="0" smtClean="0"/>
              <a:t>Machine learning</a:t>
            </a:r>
          </a:p>
          <a:p>
            <a:pPr>
              <a:lnSpc>
                <a:spcPts val="5000"/>
              </a:lnSpc>
            </a:pPr>
            <a:r>
              <a:rPr lang="en-US" altLang="ko-KR" dirty="0" smtClean="0"/>
              <a:t>Artificial </a:t>
            </a:r>
            <a:r>
              <a:rPr lang="en-US" altLang="ko-KR" dirty="0" smtClean="0"/>
              <a:t>intelligence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2768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Regular data science tasks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141168"/>
          </a:xfrm>
        </p:spPr>
        <p:txBody>
          <a:bodyPr>
            <a:normAutofit/>
          </a:bodyPr>
          <a:lstStyle/>
          <a:p>
            <a:r>
              <a:rPr lang="en-US" altLang="ko-KR" dirty="0"/>
              <a:t>Data </a:t>
            </a:r>
            <a:r>
              <a:rPr lang="en-US" altLang="ko-KR" dirty="0" smtClean="0"/>
              <a:t>analysis</a:t>
            </a:r>
          </a:p>
          <a:p>
            <a:pPr lvl="1"/>
            <a:r>
              <a:rPr lang="en-US" altLang="ko-KR" dirty="0" smtClean="0"/>
              <a:t>Which </a:t>
            </a:r>
            <a:r>
              <a:rPr lang="en-US" altLang="ko-KR" dirty="0"/>
              <a:t>products usually bought together?</a:t>
            </a:r>
          </a:p>
          <a:p>
            <a:pPr lvl="1"/>
            <a:r>
              <a:rPr lang="en-US" altLang="ko-KR" dirty="0"/>
              <a:t>W</a:t>
            </a:r>
            <a:r>
              <a:rPr lang="en-US" altLang="ko-KR" dirty="0" smtClean="0"/>
              <a:t>hat </a:t>
            </a:r>
            <a:r>
              <a:rPr lang="en-US" altLang="ko-KR" dirty="0"/>
              <a:t>percentage of users back to our site</a:t>
            </a:r>
            <a:r>
              <a:rPr lang="en-US" altLang="ko-KR" dirty="0" smtClean="0"/>
              <a:t>?</a:t>
            </a:r>
          </a:p>
          <a:p>
            <a:r>
              <a:rPr lang="en-US" altLang="ko-KR" dirty="0"/>
              <a:t>Modeling / </a:t>
            </a:r>
            <a:r>
              <a:rPr lang="en-US" altLang="ko-KR" dirty="0" smtClean="0"/>
              <a:t>statistics</a:t>
            </a:r>
          </a:p>
          <a:p>
            <a:pPr lvl="1"/>
            <a:r>
              <a:rPr lang="en-US" altLang="ko-KR" dirty="0"/>
              <a:t>How many cars we are going to sell next year?</a:t>
            </a:r>
          </a:p>
          <a:p>
            <a:pPr lvl="1"/>
            <a:r>
              <a:rPr lang="en-US" altLang="ko-KR" dirty="0"/>
              <a:t>Which city is better for opening new office</a:t>
            </a:r>
            <a:r>
              <a:rPr lang="en-US" altLang="ko-KR" dirty="0" smtClean="0"/>
              <a:t>?</a:t>
            </a:r>
          </a:p>
          <a:p>
            <a:r>
              <a:rPr lang="en-US" altLang="ko-KR" dirty="0"/>
              <a:t>Engineering / </a:t>
            </a:r>
            <a:r>
              <a:rPr lang="en-US" altLang="ko-KR" dirty="0" smtClean="0"/>
              <a:t>prototyping</a:t>
            </a:r>
          </a:p>
          <a:p>
            <a:pPr lvl="1"/>
            <a:r>
              <a:rPr lang="en-US" altLang="ko-KR" dirty="0" smtClean="0"/>
              <a:t>Make a system </a:t>
            </a:r>
            <a:r>
              <a:rPr lang="en-US" altLang="ko-KR" dirty="0"/>
              <a:t>to use a prediction model</a:t>
            </a:r>
          </a:p>
          <a:p>
            <a:pPr lvl="1"/>
            <a:r>
              <a:rPr lang="en-US" altLang="ko-KR" dirty="0"/>
              <a:t>Visualization of analytics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92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 scientist p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139727"/>
            <a:ext cx="2441178" cy="16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altLang="ko-KR" dirty="0" smtClean="0"/>
              <a:t>Who is a data </a:t>
            </a:r>
            <a:r>
              <a:rPr lang="en-US" altLang="ko-KR" dirty="0"/>
              <a:t>s</a:t>
            </a:r>
            <a:r>
              <a:rPr lang="en-US" altLang="ko-KR" dirty="0" smtClean="0"/>
              <a:t>cientist?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84576"/>
          </a:xfrm>
        </p:spPr>
        <p:txBody>
          <a:bodyPr>
            <a:normAutofit/>
          </a:bodyPr>
          <a:lstStyle/>
          <a:p>
            <a:r>
              <a:rPr lang="en-US" altLang="ko-KR" dirty="0"/>
              <a:t>Scientist</a:t>
            </a:r>
          </a:p>
          <a:p>
            <a:pPr lvl="1"/>
            <a:r>
              <a:rPr lang="en-US" altLang="ko-KR" dirty="0"/>
              <a:t>Someone who find new </a:t>
            </a:r>
            <a:r>
              <a:rPr lang="en-US" altLang="ko-KR" dirty="0" smtClean="0"/>
              <a:t>discoveries.</a:t>
            </a:r>
            <a:endParaRPr lang="en-US" altLang="ko-KR" dirty="0"/>
          </a:p>
          <a:p>
            <a:pPr lvl="1"/>
            <a:r>
              <a:rPr lang="en-US" altLang="ko-KR" dirty="0"/>
              <a:t>Make a </a:t>
            </a:r>
            <a:r>
              <a:rPr lang="en-US" altLang="ko-KR" dirty="0" smtClean="0"/>
              <a:t>hypothesis.</a:t>
            </a:r>
            <a:endParaRPr lang="en-US" altLang="ko-KR" dirty="0"/>
          </a:p>
          <a:p>
            <a:pPr lvl="1"/>
            <a:r>
              <a:rPr lang="en-US" altLang="ko-KR" dirty="0" smtClean="0"/>
              <a:t>Investigate and validate the hypothesis.</a:t>
            </a:r>
            <a:endParaRPr lang="en-US" altLang="ko-KR" dirty="0"/>
          </a:p>
          <a:p>
            <a:r>
              <a:rPr lang="en-US" altLang="ko-KR" dirty="0"/>
              <a:t>Data </a:t>
            </a:r>
            <a:r>
              <a:rPr lang="en-US" altLang="ko-KR" dirty="0" smtClean="0"/>
              <a:t>scientist</a:t>
            </a:r>
            <a:endParaRPr lang="en-US" altLang="ko-KR" dirty="0"/>
          </a:p>
          <a:p>
            <a:pPr lvl="1"/>
            <a:r>
              <a:rPr lang="en-US" altLang="ko-KR" dirty="0" smtClean="0"/>
              <a:t>Make a hypothesis </a:t>
            </a:r>
            <a:r>
              <a:rPr lang="en-US" altLang="ko-KR" dirty="0"/>
              <a:t>with </a:t>
            </a:r>
            <a:r>
              <a:rPr lang="en-US" altLang="ko-KR" dirty="0" smtClean="0"/>
              <a:t>data.</a:t>
            </a:r>
            <a:endParaRPr lang="en-US" altLang="ko-KR" dirty="0"/>
          </a:p>
          <a:p>
            <a:pPr lvl="1"/>
            <a:r>
              <a:rPr lang="en-US" altLang="ko-KR" dirty="0"/>
              <a:t>Look for meaning, knowledge in the </a:t>
            </a:r>
            <a:r>
              <a:rPr lang="en-US" altLang="ko-KR" dirty="0" smtClean="0"/>
              <a:t>data.</a:t>
            </a:r>
            <a:endParaRPr lang="en-US" altLang="ko-KR" dirty="0"/>
          </a:p>
          <a:p>
            <a:pPr lvl="1"/>
            <a:r>
              <a:rPr lang="en-US" altLang="ko-KR" dirty="0"/>
              <a:t>Answering </a:t>
            </a:r>
            <a:r>
              <a:rPr lang="en-US" altLang="ko-KR" dirty="0" smtClean="0"/>
              <a:t>questions based </a:t>
            </a:r>
          </a:p>
          <a:p>
            <a:pPr marL="457200" lvl="1" indent="0">
              <a:buNone/>
            </a:pPr>
            <a:r>
              <a:rPr lang="en-US" altLang="ko-KR" dirty="0" smtClean="0"/>
              <a:t>   on data.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82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scientist as a job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12" y="1628800"/>
            <a:ext cx="6984776" cy="491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34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</TotalTime>
  <Words>1078</Words>
  <Application>Microsoft Office PowerPoint</Application>
  <PresentationFormat>화면 슬라이드 쇼(4:3)</PresentationFormat>
  <Paragraphs>160</Paragraphs>
  <Slides>31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2. Data science overview</vt:lpstr>
      <vt:lpstr>Contents</vt:lpstr>
      <vt:lpstr>빅데이터 활용해 범죄 재발 막겠다!</vt:lpstr>
      <vt:lpstr>Data science around us</vt:lpstr>
      <vt:lpstr>What is data science?</vt:lpstr>
      <vt:lpstr>Data science &amp; others</vt:lpstr>
      <vt:lpstr>Regular data science tasks</vt:lpstr>
      <vt:lpstr>Who is a data scientist?</vt:lpstr>
      <vt:lpstr>Data scientist as a job</vt:lpstr>
      <vt:lpstr>Data dilemma</vt:lpstr>
      <vt:lpstr>What is the big data?</vt:lpstr>
      <vt:lpstr>How much data?</vt:lpstr>
      <vt:lpstr>Data size</vt:lpstr>
      <vt:lpstr>Characteristics of big data</vt:lpstr>
      <vt:lpstr>PowerPoint 프레젠테이션</vt:lpstr>
      <vt:lpstr>Reasons for processing big data</vt:lpstr>
      <vt:lpstr>Platform of big data: Hadoop</vt:lpstr>
      <vt:lpstr>Hadoop Distributed File System (HDFS)</vt:lpstr>
      <vt:lpstr>Hadoop Distributed File System (HDFS)</vt:lpstr>
      <vt:lpstr>Hadoop: MapReduce</vt:lpstr>
      <vt:lpstr>Hadoop: MapReduce</vt:lpstr>
      <vt:lpstr>Data analysis methods</vt:lpstr>
      <vt:lpstr>Big data success stories (1)</vt:lpstr>
      <vt:lpstr>Big data success stories (2)</vt:lpstr>
      <vt:lpstr>Data sources</vt:lpstr>
      <vt:lpstr>From data to wisdom</vt:lpstr>
      <vt:lpstr>Typical process of data science</vt:lpstr>
      <vt:lpstr>Considerations in constructing a model</vt:lpstr>
      <vt:lpstr>PowerPoint 프레젠테이션</vt:lpstr>
      <vt:lpstr>Next class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USER</dc:creator>
  <cp:lastModifiedBy>김 영수</cp:lastModifiedBy>
  <cp:revision>75</cp:revision>
  <dcterms:created xsi:type="dcterms:W3CDTF">2018-06-09T08:35:34Z</dcterms:created>
  <dcterms:modified xsi:type="dcterms:W3CDTF">2019-09-28T06:49:28Z</dcterms:modified>
</cp:coreProperties>
</file>